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10"/>
  </p:notesMasterIdLst>
  <p:handoutMasterIdLst>
    <p:handoutMasterId r:id="rId11"/>
  </p:handoutMasterIdLst>
  <p:sldIdLst>
    <p:sldId id="256" r:id="rId2"/>
    <p:sldId id="275" r:id="rId3"/>
    <p:sldId id="276" r:id="rId4"/>
    <p:sldId id="265" r:id="rId5"/>
    <p:sldId id="278" r:id="rId6"/>
    <p:sldId id="277" r:id="rId7"/>
    <p:sldId id="266" r:id="rId8"/>
    <p:sldId id="27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 id="4" name="mythri kovuru" initials="mk" lastIdx="1" clrIdx="3">
    <p:extLst>
      <p:ext uri="{19B8F6BF-5375-455C-9EA6-DF929625EA0E}">
        <p15:presenceInfo xmlns:p15="http://schemas.microsoft.com/office/powerpoint/2012/main" userId="64d8a44f4e6e68c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4626"/>
  </p:normalViewPr>
  <p:slideViewPr>
    <p:cSldViewPr snapToGrid="0">
      <p:cViewPr varScale="1">
        <p:scale>
          <a:sx n="85" d="100"/>
          <a:sy n="85" d="100"/>
        </p:scale>
        <p:origin x="557" y="62"/>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23-04-05T09:53:44.990"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4/5/2023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4/5/2023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7</a:t>
            </a:fld>
            <a:endParaRPr lang="en-US" dirty="0"/>
          </a:p>
        </p:txBody>
      </p:sp>
    </p:spTree>
    <p:extLst>
      <p:ext uri="{BB962C8B-B14F-4D97-AF65-F5344CB8AC3E}">
        <p14:creationId xmlns:p14="http://schemas.microsoft.com/office/powerpoint/2010/main" val="484782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8</a:t>
            </a:fld>
            <a:endParaRPr lang="en-US" dirty="0"/>
          </a:p>
        </p:txBody>
      </p:sp>
    </p:spTree>
    <p:extLst>
      <p:ext uri="{BB962C8B-B14F-4D97-AF65-F5344CB8AC3E}">
        <p14:creationId xmlns:p14="http://schemas.microsoft.com/office/powerpoint/2010/main" val="325735865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
        <p:nvSpPr>
          <p:cNvPr id="7" name="Freeform 15">
            <a:extLst>
              <a:ext uri="{FF2B5EF4-FFF2-40B4-BE49-F238E27FC236}">
                <a16:creationId xmlns:a16="http://schemas.microsoft.com/office/drawing/2014/main" id="{15A31D24-A9E1-9F2C-86E4-1FC23483437E}"/>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8" name="Picture 7" descr="Gap between two buildings against the blue sky">
            <a:extLst>
              <a:ext uri="{FF2B5EF4-FFF2-40B4-BE49-F238E27FC236}">
                <a16:creationId xmlns:a16="http://schemas.microsoft.com/office/drawing/2014/main" id="{FF1531EE-9D15-69A6-CEAA-C5F528E0AAE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Tree>
    <p:extLst>
      <p:ext uri="{BB962C8B-B14F-4D97-AF65-F5344CB8AC3E}">
        <p14:creationId xmlns:p14="http://schemas.microsoft.com/office/powerpoint/2010/main" val="622260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4/5/2023</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6182746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4/5/2023</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61153864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4/5/2023</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96243828"/>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4/5/2023</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97397166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4/5/2023</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203306782"/>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4/5/2023</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912409351"/>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4/5/2023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47661684"/>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4/5/2023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938844305"/>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2188850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317083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4/5/2023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912873383"/>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023875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213254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6097591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6860835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4/5/2023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34402333"/>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4/5/2023</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255213790"/>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4/5/2023</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95441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4/5/2023</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792746810"/>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4/5/2023</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242242022"/>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4/5/2023</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1839011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4/5/2023</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17076331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4/5/2023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US"/>
              <a:t>Presentation Title</a:t>
            </a:r>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9A01C0A-2BB6-49E7-91A3-DCB9F9F59583}" type="slidenum">
              <a:rPr lang="en-US" smtClean="0"/>
              <a:pPr/>
              <a:t>‹#›</a:t>
            </a:fld>
            <a:endParaRPr lang="en-US" dirty="0"/>
          </a:p>
        </p:txBody>
      </p:sp>
      <p:sp>
        <p:nvSpPr>
          <p:cNvPr id="7" name="Rectangle 6">
            <a:extLst>
              <a:ext uri="{FF2B5EF4-FFF2-40B4-BE49-F238E27FC236}">
                <a16:creationId xmlns:a16="http://schemas.microsoft.com/office/drawing/2014/main" id="{C4510400-55D5-D4A8-6FA2-BA8E11E476E3}"/>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5550834"/>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49" r:id="rId24"/>
    <p:sldLayoutId id="2147483659" r:id="rId25"/>
    <p:sldLayoutId id="2147483665" r:id="rId26"/>
    <p:sldLayoutId id="2147483653" r:id="rId27"/>
    <p:sldLayoutId id="2147483654" r:id="rId28"/>
    <p:sldLayoutId id="2147483658" r:id="rId29"/>
    <p:sldLayoutId id="2147483655" r:id="rId30"/>
  </p:sldLayoutIdLst>
  <p:hf hd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orient="horz" pos="1152" userDrawn="1">
          <p15:clr>
            <a:srgbClr val="547EBF"/>
          </p15:clr>
        </p15:guide>
        <p15:guide id="3" pos="7440" userDrawn="1">
          <p15:clr>
            <a:srgbClr val="547EBF"/>
          </p15:clr>
        </p15:guide>
        <p15:guide id="4" orient="horz" pos="4080" userDrawn="1">
          <p15:clr>
            <a:srgbClr val="547EBF"/>
          </p15:clr>
        </p15:guide>
        <p15:guide id="5" userDrawn="1">
          <p15:clr>
            <a:srgbClr val="547EBF"/>
          </p15:clr>
        </p15:guide>
        <p15:guide id="6" pos="7680" userDrawn="1">
          <p15:clr>
            <a:srgbClr val="547EBF"/>
          </p15:clr>
        </p15:guide>
        <p15:guide id="7" pos="528" userDrawn="1">
          <p15:clr>
            <a:srgbClr val="547EBF"/>
          </p15:clr>
        </p15:guide>
        <p15:guide id="8" pos="6912" userDrawn="1">
          <p15:clr>
            <a:srgbClr val="547EBF"/>
          </p15:clr>
        </p15:guide>
        <p15:guide id="9" orient="horz" pos="240" userDrawn="1">
          <p15:clr>
            <a:srgbClr val="547EBF"/>
          </p15:clr>
        </p15:guide>
        <p15:guide id="10"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microsoft.com/office/2007/relationships/hdphoto" Target="../media/hdphoto6.wdp"/><Relationship Id="rId5" Type="http://schemas.openxmlformats.org/officeDocument/2006/relationships/image" Target="../media/image11.png"/><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19.xml"/><Relationship Id="rId4" Type="http://schemas.openxmlformats.org/officeDocument/2006/relationships/hyperlink" Target="https://docs.google.com/spreadsheets/d/1ofsrMw3tBd34WWkqRNlake6796XMnmq5/edit?usp=share_link&amp;ouid=107314121677265382892&amp;rtpof=true&amp;sd=tru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microsoft.com/office/2007/relationships/hdphoto" Target="../media/hdphoto8.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normAutofit fontScale="90000"/>
          </a:bodyPr>
          <a:lstStyle/>
          <a:p>
            <a:r>
              <a:rPr lang="en-US" b="1" i="0" u="none" strike="noStrike" dirty="0">
                <a:solidFill>
                  <a:schemeClr val="accent1">
                    <a:lumMod val="40000"/>
                    <a:lumOff val="60000"/>
                  </a:schemeClr>
                </a:solidFill>
                <a:effectLst/>
                <a:latin typeface="inherit"/>
              </a:rPr>
              <a:t>ABC Call Volume Trend</a:t>
            </a:r>
            <a:br>
              <a:rPr lang="en-US" b="0" i="0" dirty="0">
                <a:solidFill>
                  <a:srgbClr val="8492A6"/>
                </a:solidFill>
                <a:effectLst/>
                <a:latin typeface="Manrope"/>
              </a:rPr>
            </a:br>
            <a:br>
              <a:rPr lang="en-US" b="0" i="0" dirty="0">
                <a:solidFill>
                  <a:srgbClr val="8492A6"/>
                </a:solidFill>
                <a:effectLst/>
                <a:latin typeface="Manrope"/>
              </a:rPr>
            </a:br>
            <a:endParaRPr lang="en-US" dirty="0"/>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a:lstStyle/>
          <a:p>
            <a:br>
              <a:rPr lang="en-US" b="0" i="0" dirty="0">
                <a:solidFill>
                  <a:srgbClr val="8492A6"/>
                </a:solidFill>
                <a:effectLst/>
                <a:latin typeface="Manrope"/>
              </a:rPr>
            </a:br>
            <a:endParaRPr lang="en-US" dirty="0"/>
          </a:p>
        </p:txBody>
      </p:sp>
      <p:sp>
        <p:nvSpPr>
          <p:cNvPr id="2" name="TextBox 1">
            <a:extLst>
              <a:ext uri="{FF2B5EF4-FFF2-40B4-BE49-F238E27FC236}">
                <a16:creationId xmlns:a16="http://schemas.microsoft.com/office/drawing/2014/main" id="{F50A0E05-D53F-AE07-F457-E7D986D6B1B2}"/>
              </a:ext>
            </a:extLst>
          </p:cNvPr>
          <p:cNvSpPr txBox="1"/>
          <p:nvPr/>
        </p:nvSpPr>
        <p:spPr>
          <a:xfrm flipH="1">
            <a:off x="286859" y="5755341"/>
            <a:ext cx="4321000" cy="369332"/>
          </a:xfrm>
          <a:prstGeom prst="rect">
            <a:avLst/>
          </a:prstGeom>
          <a:noFill/>
        </p:spPr>
        <p:txBody>
          <a:bodyPr wrap="square" rtlCol="0">
            <a:spAutoFit/>
          </a:bodyPr>
          <a:lstStyle/>
          <a:p>
            <a:r>
              <a:rPr lang="en-IN" dirty="0"/>
              <a:t>Kovuru Venkata Chandana mythri </a:t>
            </a:r>
          </a:p>
        </p:txBody>
      </p:sp>
    </p:spTree>
    <p:extLst>
      <p:ext uri="{BB962C8B-B14F-4D97-AF65-F5344CB8AC3E}">
        <p14:creationId xmlns:p14="http://schemas.microsoft.com/office/powerpoint/2010/main" val="2259308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n-US" dirty="0" err="1"/>
              <a:t>iNDEX</a:t>
            </a:r>
            <a:endParaRPr lang="en-US" dirty="0"/>
          </a:p>
        </p:txBody>
      </p:sp>
      <p:pic>
        <p:nvPicPr>
          <p:cNvPr id="22" name="Picture Placeholder 11" descr="Close-up of skyscrapers">
            <a:extLst>
              <a:ext uri="{FF2B5EF4-FFF2-40B4-BE49-F238E27FC236}">
                <a16:creationId xmlns:a16="http://schemas.microsoft.com/office/drawing/2014/main" id="{02CB0A40-C392-7AEB-F580-EA0981B3CBEC}"/>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t="61" b="61"/>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US" sz="1600" dirty="0"/>
              <a:t>1. average call time duration</a:t>
            </a:r>
          </a:p>
          <a:p>
            <a:r>
              <a:rPr lang="en-US" sz="1600" dirty="0"/>
              <a:t> 2. Number of calls v/s Time </a:t>
            </a:r>
          </a:p>
          <a:p>
            <a:r>
              <a:rPr lang="en-US" sz="1600" dirty="0"/>
              <a:t>3. minimum number of agents required </a:t>
            </a:r>
          </a:p>
          <a:p>
            <a:r>
              <a:rPr lang="en-US" sz="1600" dirty="0"/>
              <a:t>4.</a:t>
            </a:r>
            <a:r>
              <a:rPr lang="en-US" sz="1400" dirty="0"/>
              <a:t> manpower plan required during each time bucket in a day</a:t>
            </a:r>
            <a:endParaRPr lang="en-US" sz="1600" dirty="0"/>
          </a:p>
          <a:p>
            <a:r>
              <a:rPr lang="en-US" sz="1600" dirty="0" err="1"/>
              <a:t>cONCLUSIONS</a:t>
            </a:r>
            <a:endParaRPr lang="en-US" sz="1600" dirty="0"/>
          </a:p>
          <a:p>
            <a:endParaRPr lang="en-US" sz="1600" dirty="0"/>
          </a:p>
          <a:p>
            <a:endParaRPr lang="en-US" sz="1600"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rgbClr val="4A5EE6">
              <a:alpha val="87843"/>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rgbClr val="4A5EE6">
              <a:alpha val="7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847384" y="884981"/>
            <a:ext cx="10349534" cy="932809"/>
          </a:xfrm>
        </p:spPr>
        <p:txBody>
          <a:bodyPr/>
          <a:lstStyle/>
          <a:p>
            <a:r>
              <a:rPr lang="en-US" sz="2800" dirty="0"/>
              <a:t>Analysis/clean data</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l="11" r="11"/>
          <a:stretch/>
        </p:blipFill>
        <p:spPr/>
      </p:pic>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Presentation Title</a:t>
            </a:r>
          </a:p>
        </p:txBody>
      </p:sp>
      <p:sp>
        <p:nvSpPr>
          <p:cNvPr id="5" name="Text Placeholder 4">
            <a:extLst>
              <a:ext uri="{FF2B5EF4-FFF2-40B4-BE49-F238E27FC236}">
                <a16:creationId xmlns:a16="http://schemas.microsoft.com/office/drawing/2014/main" id="{1CE532D3-AF2C-37F4-652F-B1CE5199F0B7}"/>
              </a:ext>
            </a:extLst>
          </p:cNvPr>
          <p:cNvSpPr>
            <a:spLocks noGrp="1"/>
          </p:cNvSpPr>
          <p:nvPr>
            <p:ph type="body" idx="1"/>
          </p:nvPr>
        </p:nvSpPr>
        <p:spPr/>
        <p:txBody>
          <a:bodyPr/>
          <a:lstStyle/>
          <a:p>
            <a:r>
              <a:rPr lang="en-IN" dirty="0">
                <a:hlinkClick r:id="rId4"/>
              </a:rPr>
              <a:t>https://docs.google.com/spreadsheets/d/1ofsrMw3tBd34WWkqRNlake6796XMnmq5/edit?usp=share_link&amp;ouid=107314121677265382892&amp;rtpof=true&amp;sd=true</a:t>
            </a:r>
            <a:r>
              <a:rPr lang="en-IN" dirty="0"/>
              <a:t> </a:t>
            </a:r>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A295E8B-8863-5EA9-CB01-8531600250FB}"/>
              </a:ext>
            </a:extLst>
          </p:cNvPr>
          <p:cNvPicPr>
            <a:picLocks noChangeAspect="1"/>
          </p:cNvPicPr>
          <p:nvPr/>
        </p:nvPicPr>
        <p:blipFill rotWithShape="1">
          <a:blip r:embed="rId2"/>
          <a:srcRect l="-337" t="21580" r="30829" b="22869"/>
          <a:stretch/>
        </p:blipFill>
        <p:spPr>
          <a:xfrm>
            <a:off x="228600" y="2357717"/>
            <a:ext cx="7086600" cy="3185833"/>
          </a:xfrm>
          <a:prstGeom prst="rect">
            <a:avLst/>
          </a:prstGeom>
        </p:spPr>
      </p:pic>
      <p:sp>
        <p:nvSpPr>
          <p:cNvPr id="25" name="TextBox 24">
            <a:extLst>
              <a:ext uri="{FF2B5EF4-FFF2-40B4-BE49-F238E27FC236}">
                <a16:creationId xmlns:a16="http://schemas.microsoft.com/office/drawing/2014/main" id="{E1C6ED7D-4255-4F74-6373-C0337D09E5BD}"/>
              </a:ext>
            </a:extLst>
          </p:cNvPr>
          <p:cNvSpPr txBox="1"/>
          <p:nvPr/>
        </p:nvSpPr>
        <p:spPr>
          <a:xfrm>
            <a:off x="8183880" y="1987303"/>
            <a:ext cx="2183130" cy="2308324"/>
          </a:xfrm>
          <a:prstGeom prst="rect">
            <a:avLst/>
          </a:prstGeom>
          <a:noFill/>
        </p:spPr>
        <p:txBody>
          <a:bodyPr wrap="square" rtlCol="0">
            <a:spAutoFit/>
          </a:bodyPr>
          <a:lstStyle/>
          <a:p>
            <a:r>
              <a:rPr lang="en-US" sz="2400" dirty="0"/>
              <a:t>1. average call time duration</a:t>
            </a:r>
          </a:p>
          <a:p>
            <a:r>
              <a:rPr lang="en-US" sz="2400" dirty="0"/>
              <a:t> can be observed  to be 198.6seconds</a:t>
            </a:r>
          </a:p>
          <a:p>
            <a:endParaRPr lang="en-US" sz="2400" dirty="0"/>
          </a:p>
        </p:txBody>
      </p:sp>
    </p:spTree>
    <p:extLst>
      <p:ext uri="{BB962C8B-B14F-4D97-AF65-F5344CB8AC3E}">
        <p14:creationId xmlns:p14="http://schemas.microsoft.com/office/powerpoint/2010/main" val="256311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768151" y="272037"/>
            <a:ext cx="10122632" cy="604719"/>
          </a:xfrm>
        </p:spPr>
        <p:txBody>
          <a:bodyPr/>
          <a:lstStyle/>
          <a:p>
            <a:r>
              <a:rPr lang="en-US" dirty="0"/>
              <a:t>AREAS OF GROWTH</a:t>
            </a:r>
          </a:p>
        </p:txBody>
      </p:sp>
      <p:pic>
        <p:nvPicPr>
          <p:cNvPr id="10" name="Content Placeholder 9">
            <a:extLst>
              <a:ext uri="{FF2B5EF4-FFF2-40B4-BE49-F238E27FC236}">
                <a16:creationId xmlns:a16="http://schemas.microsoft.com/office/drawing/2014/main" id="{AE6EBC92-79C5-D25A-1EC0-2D5CADFA09F5}"/>
              </a:ext>
            </a:extLst>
          </p:cNvPr>
          <p:cNvPicPr>
            <a:picLocks noGrp="1" noChangeAspect="1"/>
          </p:cNvPicPr>
          <p:nvPr>
            <p:ph sz="half" idx="2"/>
          </p:nvPr>
        </p:nvPicPr>
        <p:blipFill rotWithShape="1">
          <a:blip r:embed="rId2"/>
          <a:srcRect t="21596" r="31795" b="3995"/>
          <a:stretch/>
        </p:blipFill>
        <p:spPr>
          <a:xfrm>
            <a:off x="1636664" y="1339273"/>
            <a:ext cx="8549639" cy="5246690"/>
          </a:xfrm>
        </p:spPr>
      </p:pic>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a:xfrm>
            <a:off x="1308956" y="974148"/>
            <a:ext cx="6672865" cy="365125"/>
          </a:xfrm>
        </p:spPr>
        <p:txBody>
          <a:bodyPr/>
          <a:lstStyle/>
          <a:p>
            <a:r>
              <a:rPr lang="en-US" sz="2000" dirty="0"/>
              <a:t>[Number of calls v/s Time]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r>
              <a:rPr lang="en-US" dirty="0"/>
              <a:t>2</a:t>
            </a:r>
          </a:p>
        </p:txBody>
      </p:sp>
    </p:spTree>
    <p:extLst>
      <p:ext uri="{BB962C8B-B14F-4D97-AF65-F5344CB8AC3E}">
        <p14:creationId xmlns:p14="http://schemas.microsoft.com/office/powerpoint/2010/main" val="3942952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391379" y="441065"/>
            <a:ext cx="10122632" cy="652054"/>
          </a:xfrm>
        </p:spPr>
        <p:txBody>
          <a:bodyPr/>
          <a:lstStyle/>
          <a:p>
            <a:r>
              <a:rPr lang="en-US" sz="1600" dirty="0"/>
              <a:t>minimum number of agents required in each time bucket so that at least 90 calls should be answered out of 100(10% abandon rate)</a:t>
            </a:r>
          </a:p>
        </p:txBody>
      </p:sp>
      <p:pic>
        <p:nvPicPr>
          <p:cNvPr id="11" name="Content Placeholder 10">
            <a:extLst>
              <a:ext uri="{FF2B5EF4-FFF2-40B4-BE49-F238E27FC236}">
                <a16:creationId xmlns:a16="http://schemas.microsoft.com/office/drawing/2014/main" id="{2A0D24A2-C19D-49E8-D174-F8FE09C903CF}"/>
              </a:ext>
            </a:extLst>
          </p:cNvPr>
          <p:cNvPicPr>
            <a:picLocks noGrp="1" noChangeAspect="1"/>
          </p:cNvPicPr>
          <p:nvPr>
            <p:ph sz="half" idx="2"/>
          </p:nvPr>
        </p:nvPicPr>
        <p:blipFill rotWithShape="1">
          <a:blip r:embed="rId2"/>
          <a:srcRect t="21539" b="5636"/>
          <a:stretch/>
        </p:blipFill>
        <p:spPr>
          <a:xfrm>
            <a:off x="832895" y="1801905"/>
            <a:ext cx="9475859" cy="3881719"/>
          </a:xfrm>
        </p:spPr>
      </p:pic>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57 agents are to be added </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r>
              <a:rPr lang="en-US" dirty="0"/>
              <a:t>3</a:t>
            </a:r>
          </a:p>
        </p:txBody>
      </p:sp>
    </p:spTree>
    <p:extLst>
      <p:ext uri="{BB962C8B-B14F-4D97-AF65-F5344CB8AC3E}">
        <p14:creationId xmlns:p14="http://schemas.microsoft.com/office/powerpoint/2010/main" val="1643288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ubtitle 48">
            <a:extLst>
              <a:ext uri="{FF2B5EF4-FFF2-40B4-BE49-F238E27FC236}">
                <a16:creationId xmlns:a16="http://schemas.microsoft.com/office/drawing/2014/main" id="{8BB0E355-093A-2C79-EA93-C9EEE1CB066D}"/>
              </a:ext>
            </a:extLst>
          </p:cNvPr>
          <p:cNvSpPr>
            <a:spLocks noGrp="1"/>
          </p:cNvSpPr>
          <p:nvPr>
            <p:ph type="subTitle" idx="1"/>
          </p:nvPr>
        </p:nvSpPr>
        <p:spPr>
          <a:xfrm>
            <a:off x="1357488" y="5636609"/>
            <a:ext cx="8903724" cy="858456"/>
          </a:xfrm>
        </p:spPr>
        <p:txBody>
          <a:bodyPr/>
          <a:lstStyle/>
          <a:p>
            <a:r>
              <a:rPr lang="en-US" sz="1400" dirty="0"/>
              <a:t>Considering the data provided and separating the night call details to determine night call requirement, we can determine that we need an additional of 17 agents which brings the total agent count to 74</a:t>
            </a:r>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r>
              <a:rPr lang="en-US" dirty="0"/>
              <a:t>4</a:t>
            </a:r>
          </a:p>
        </p:txBody>
      </p:sp>
      <p:sp>
        <p:nvSpPr>
          <p:cNvPr id="31" name="Title 18">
            <a:extLst>
              <a:ext uri="{FF2B5EF4-FFF2-40B4-BE49-F238E27FC236}">
                <a16:creationId xmlns:a16="http://schemas.microsoft.com/office/drawing/2014/main" id="{855287F0-C77B-E61D-E92C-FF1DFBDBB941}"/>
              </a:ext>
            </a:extLst>
          </p:cNvPr>
          <p:cNvSpPr txBox="1">
            <a:spLocks/>
          </p:cNvSpPr>
          <p:nvPr/>
        </p:nvSpPr>
        <p:spPr>
          <a:xfrm>
            <a:off x="864347" y="923942"/>
            <a:ext cx="10122632" cy="652054"/>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None/>
              <a:defRPr sz="3600" b="1" i="0" kern="1200" cap="all" spc="600" baseline="0">
                <a:solidFill>
                  <a:schemeClr val="tx1"/>
                </a:solidFill>
                <a:latin typeface="+mj-lt"/>
                <a:ea typeface="+mj-ea"/>
                <a:cs typeface="Arial Black" panose="020B0604020202020204" pitchFamily="34" charset="0"/>
              </a:defRPr>
            </a:lvl1pPr>
          </a:lstStyle>
          <a:p>
            <a:endParaRPr lang="en-US"/>
          </a:p>
        </p:txBody>
      </p:sp>
      <p:sp>
        <p:nvSpPr>
          <p:cNvPr id="32" name="Subtitle 12">
            <a:extLst>
              <a:ext uri="{FF2B5EF4-FFF2-40B4-BE49-F238E27FC236}">
                <a16:creationId xmlns:a16="http://schemas.microsoft.com/office/drawing/2014/main" id="{285E8B86-2EC8-9D4D-3E24-B334B3856484}"/>
              </a:ext>
            </a:extLst>
          </p:cNvPr>
          <p:cNvSpPr txBox="1">
            <a:spLocks/>
          </p:cNvSpPr>
          <p:nvPr/>
        </p:nvSpPr>
        <p:spPr>
          <a:xfrm>
            <a:off x="5532469" y="5674113"/>
            <a:ext cx="2940863" cy="1002007"/>
          </a:xfrm>
          <a:prstGeom prst="rect">
            <a:avLst/>
          </a:prstGeom>
        </p:spPr>
        <p:txBody>
          <a:bodyPr vert="horz" lIns="0" tIns="0" rIns="0" bIns="0" rtlCol="0" anchor="b">
            <a:noAutofit/>
          </a:bodyPr>
          <a:lstStyle>
            <a:lvl1pPr marL="0" indent="0" algn="l" defTabSz="914400" rtl="0" eaLnBrk="1" latinLnBrk="0" hangingPunct="1">
              <a:lnSpc>
                <a:spcPct val="100000"/>
              </a:lnSpc>
              <a:spcBef>
                <a:spcPts val="1000"/>
              </a:spcBef>
              <a:buFontTx/>
              <a:buNone/>
              <a:defRPr sz="2000" b="1" i="0" kern="1200" cap="all" spc="300" baseline="0">
                <a:solidFill>
                  <a:schemeClr val="tx1"/>
                </a:solidFill>
                <a:latin typeface="+mj-lt"/>
                <a:ea typeface="+mn-ea"/>
                <a:cs typeface="Arial Black" panose="020B0604020202020204" pitchFamily="34" charset="0"/>
              </a:defRPr>
            </a:lvl1pPr>
            <a:lvl2pPr marL="457200" indent="0" algn="ctr"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Avenir Next LT Pro" panose="020B0504020202020204" pitchFamily="34"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37" name="Text Placeholder 9">
            <a:extLst>
              <a:ext uri="{FF2B5EF4-FFF2-40B4-BE49-F238E27FC236}">
                <a16:creationId xmlns:a16="http://schemas.microsoft.com/office/drawing/2014/main" id="{93A7C248-6509-DB70-2565-E50F09E2855F}"/>
              </a:ext>
            </a:extLst>
          </p:cNvPr>
          <p:cNvSpPr txBox="1">
            <a:spLocks/>
          </p:cNvSpPr>
          <p:nvPr/>
        </p:nvSpPr>
        <p:spPr>
          <a:xfrm>
            <a:off x="4625568" y="3090328"/>
            <a:ext cx="2940864" cy="988902"/>
          </a:xfrm>
          <a:prstGeom prst="rect">
            <a:avLst/>
          </a:prstGeom>
        </p:spPr>
        <p:txBody>
          <a:bodyPr vert="horz" lIns="0" tIns="0" rIns="0" bIns="0" rtlCol="0" anchor="b">
            <a:noAutofit/>
          </a:bodyPr>
          <a:lstStyle>
            <a:lvl1pPr marL="0" indent="0" algn="l" defTabSz="914400" rtl="0" eaLnBrk="1" latinLnBrk="0" hangingPunct="1">
              <a:lnSpc>
                <a:spcPct val="100000"/>
              </a:lnSpc>
              <a:spcBef>
                <a:spcPts val="0"/>
              </a:spcBef>
              <a:buFontTx/>
              <a:buNone/>
              <a:defRPr lang="en-US" sz="2000" b="1" i="0" kern="1200" cap="all" spc="300" baseline="0" dirty="0">
                <a:solidFill>
                  <a:schemeClr val="tx1"/>
                </a:solidFill>
                <a:latin typeface="+mj-lt"/>
                <a:ea typeface="+mn-ea"/>
                <a:cs typeface="Arial Black" panose="020B0604020202020204" pitchFamily="34" charset="0"/>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40" name="Title 18">
            <a:extLst>
              <a:ext uri="{FF2B5EF4-FFF2-40B4-BE49-F238E27FC236}">
                <a16:creationId xmlns:a16="http://schemas.microsoft.com/office/drawing/2014/main" id="{3E29AB27-E54D-F273-4733-971056ED6BF9}"/>
              </a:ext>
            </a:extLst>
          </p:cNvPr>
          <p:cNvSpPr txBox="1">
            <a:spLocks/>
          </p:cNvSpPr>
          <p:nvPr/>
        </p:nvSpPr>
        <p:spPr>
          <a:xfrm>
            <a:off x="872688" y="950150"/>
            <a:ext cx="10122632" cy="652054"/>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None/>
              <a:defRPr sz="3600" b="1" i="0" kern="1200" cap="all" spc="600" baseline="0">
                <a:solidFill>
                  <a:schemeClr val="tx1"/>
                </a:solidFill>
                <a:latin typeface="+mj-lt"/>
                <a:ea typeface="+mj-ea"/>
                <a:cs typeface="Arial Black" panose="020B0604020202020204" pitchFamily="34" charset="0"/>
              </a:defRPr>
            </a:lvl1pPr>
          </a:lstStyle>
          <a:p>
            <a:endParaRPr lang="en-US"/>
          </a:p>
        </p:txBody>
      </p:sp>
      <p:pic>
        <p:nvPicPr>
          <p:cNvPr id="51" name="Picture 50">
            <a:extLst>
              <a:ext uri="{FF2B5EF4-FFF2-40B4-BE49-F238E27FC236}">
                <a16:creationId xmlns:a16="http://schemas.microsoft.com/office/drawing/2014/main" id="{C7F9CA0F-5E9E-949E-562D-177A27F81659}"/>
              </a:ext>
            </a:extLst>
          </p:cNvPr>
          <p:cNvPicPr>
            <a:picLocks noChangeAspect="1"/>
          </p:cNvPicPr>
          <p:nvPr/>
        </p:nvPicPr>
        <p:blipFill rotWithShape="1">
          <a:blip r:embed="rId3"/>
          <a:srcRect l="256" t="25338" r="51658" b="53216"/>
          <a:stretch/>
        </p:blipFill>
        <p:spPr>
          <a:xfrm>
            <a:off x="1886284" y="260983"/>
            <a:ext cx="7846132" cy="1932449"/>
          </a:xfrm>
          <a:prstGeom prst="rect">
            <a:avLst/>
          </a:prstGeom>
        </p:spPr>
      </p:pic>
      <p:pic>
        <p:nvPicPr>
          <p:cNvPr id="53" name="Picture 52">
            <a:extLst>
              <a:ext uri="{FF2B5EF4-FFF2-40B4-BE49-F238E27FC236}">
                <a16:creationId xmlns:a16="http://schemas.microsoft.com/office/drawing/2014/main" id="{1DAAA107-ED24-3648-51F4-CE2EAFDE4175}"/>
              </a:ext>
            </a:extLst>
          </p:cNvPr>
          <p:cNvPicPr>
            <a:picLocks noChangeAspect="1"/>
          </p:cNvPicPr>
          <p:nvPr/>
        </p:nvPicPr>
        <p:blipFill rotWithShape="1">
          <a:blip r:embed="rId4"/>
          <a:srcRect l="1727" t="26442" r="14464" b="30539"/>
          <a:stretch/>
        </p:blipFill>
        <p:spPr>
          <a:xfrm>
            <a:off x="944809" y="2474491"/>
            <a:ext cx="9978390" cy="2881059"/>
          </a:xfrm>
          <a:prstGeom prst="rect">
            <a:avLst/>
          </a:prstGeom>
        </p:spPr>
      </p:pic>
    </p:spTree>
    <p:extLst>
      <p:ext uri="{BB962C8B-B14F-4D97-AF65-F5344CB8AC3E}">
        <p14:creationId xmlns:p14="http://schemas.microsoft.com/office/powerpoint/2010/main" val="2721508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847384" y="1307592"/>
            <a:ext cx="5666027" cy="4331208"/>
          </a:xfrm>
        </p:spPr>
        <p:txBody>
          <a:bodyPr/>
          <a:lstStyle/>
          <a:p>
            <a:pPr marL="342900" indent="-342900">
              <a:buFont typeface="+mj-lt"/>
              <a:buAutoNum type="arabicPeriod"/>
            </a:pPr>
            <a:endParaRPr lang="en-US" dirty="0"/>
          </a:p>
          <a:p>
            <a:pPr marL="342900" indent="-342900">
              <a:buFont typeface="+mj-lt"/>
              <a:buAutoNum type="arabicPeriod"/>
            </a:pPr>
            <a:r>
              <a:rPr lang="en-US" dirty="0"/>
              <a:t> Average call time duration can be observed  to be 198.6seconds.</a:t>
            </a:r>
          </a:p>
          <a:p>
            <a:pPr marL="342900" indent="-342900">
              <a:buFont typeface="+mj-lt"/>
              <a:buAutoNum type="arabicPeriod"/>
            </a:pPr>
            <a:r>
              <a:rPr lang="en-US" dirty="0"/>
              <a:t> Highest number of calls happen at 12-1 pm time bucket.</a:t>
            </a:r>
          </a:p>
          <a:p>
            <a:pPr marL="342900" indent="-342900">
              <a:buFont typeface="+mj-lt"/>
              <a:buAutoNum type="arabicPeriod"/>
            </a:pPr>
            <a:r>
              <a:rPr lang="en-US" dirty="0"/>
              <a:t> 57 agents are to be added for 10% abandon rate.</a:t>
            </a:r>
          </a:p>
          <a:p>
            <a:pPr marL="342900" indent="-342900">
              <a:buFont typeface="+mj-lt"/>
              <a:buAutoNum type="arabicPeriod"/>
            </a:pPr>
            <a:r>
              <a:rPr lang="en-US" dirty="0"/>
              <a:t>17 additional agents for the night time callers to avoid bad image  .</a:t>
            </a:r>
          </a:p>
          <a:p>
            <a:pPr marL="342900" indent="-342900">
              <a:buFont typeface="+mj-lt"/>
              <a:buAutoNum type="arabicPeriod"/>
            </a:pPr>
            <a:r>
              <a:rPr lang="en-US" dirty="0"/>
              <a:t> A total of 74 agents will be present.</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t="41" b="41"/>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a:xfrm>
            <a:off x="6513411" y="1307592"/>
            <a:ext cx="2121408" cy="2121408"/>
          </a:xfrm>
        </p:spPr>
        <p:txBody>
          <a:bodyPr/>
          <a:lstStyle/>
          <a:p>
            <a:endParaRPr lang="en-US" dirty="0"/>
          </a:p>
        </p:txBody>
      </p:sp>
    </p:spTree>
    <p:extLst>
      <p:ext uri="{BB962C8B-B14F-4D97-AF65-F5344CB8AC3E}">
        <p14:creationId xmlns:p14="http://schemas.microsoft.com/office/powerpoint/2010/main" val="42784012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TM04033929[[fn=Slate]]</Template>
  <TotalTime>76</TotalTime>
  <Words>245</Words>
  <Application>Microsoft Office PowerPoint</Application>
  <PresentationFormat>Widescreen</PresentationFormat>
  <Paragraphs>32</Paragraphs>
  <Slides>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Calisto MT</vt:lpstr>
      <vt:lpstr>inherit</vt:lpstr>
      <vt:lpstr>Manrope</vt:lpstr>
      <vt:lpstr>Wingdings 2</vt:lpstr>
      <vt:lpstr>Slate</vt:lpstr>
      <vt:lpstr>ABC Call Volume Trend  </vt:lpstr>
      <vt:lpstr>iNDEX</vt:lpstr>
      <vt:lpstr>Analysis/clean data</vt:lpstr>
      <vt:lpstr>PowerPoint Presentation</vt:lpstr>
      <vt:lpstr>AREAS OF GROWTH</vt:lpstr>
      <vt:lpstr>minimum number of agents required in each time bucket so that at least 90 calls should be answered out of 100(10% abandon rate)</vt:lpstr>
      <vt:lpstr>PowerPoint Presentation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ABC Call Volume Trend</dc:title>
  <dc:creator>Rajveer Singh</dc:creator>
  <cp:lastModifiedBy>mythri kovuru</cp:lastModifiedBy>
  <cp:revision>2</cp:revision>
  <dcterms:created xsi:type="dcterms:W3CDTF">2023-03-19T16:33:55Z</dcterms:created>
  <dcterms:modified xsi:type="dcterms:W3CDTF">2023-04-05T08:19:46Z</dcterms:modified>
</cp:coreProperties>
</file>